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9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72" r:id="rId14"/>
    <p:sldId id="267" r:id="rId15"/>
    <p:sldId id="268" r:id="rId16"/>
    <p:sldId id="270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751"/>
  </p:normalViewPr>
  <p:slideViewPr>
    <p:cSldViewPr snapToGrid="0" snapToObjects="1">
      <p:cViewPr varScale="1">
        <p:scale>
          <a:sx n="119" d="100"/>
          <a:sy n="119" d="100"/>
        </p:scale>
        <p:origin x="31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12/5/17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Aquaponics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Kayla, Avalon, Brendan, and Drew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91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didn’t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3880773"/>
          </a:xfrm>
        </p:spPr>
        <p:txBody>
          <a:bodyPr/>
          <a:lstStyle/>
          <a:p>
            <a:r>
              <a:rPr lang="en-US" dirty="0" smtClean="0"/>
              <a:t>Conversation with Cal Poly sociology professor Dr. Alaniz</a:t>
            </a:r>
          </a:p>
          <a:p>
            <a:r>
              <a:rPr lang="en-US" dirty="0" smtClean="0"/>
              <a:t>Difficult to get permission from the warden</a:t>
            </a:r>
          </a:p>
          <a:p>
            <a:r>
              <a:rPr lang="en-US" dirty="0" smtClean="0"/>
              <a:t>Too much potential for weapons to be made from the system’s parts</a:t>
            </a:r>
          </a:p>
          <a:p>
            <a:r>
              <a:rPr lang="en-US" dirty="0" smtClean="0"/>
              <a:t>Not likely much funding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9868" y="4100975"/>
            <a:ext cx="39116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0631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decision: </a:t>
            </a:r>
            <a:r>
              <a:rPr lang="en-US" dirty="0" err="1" smtClean="0"/>
              <a:t>Aquaponics</a:t>
            </a:r>
            <a:r>
              <a:rPr lang="en-US" dirty="0" smtClean="0"/>
              <a:t> in Ethiopia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17320"/>
            <a:ext cx="5426286" cy="4434839"/>
          </a:xfrm>
        </p:spPr>
        <p:txBody>
          <a:bodyPr>
            <a:normAutofit/>
          </a:bodyPr>
          <a:lstStyle/>
          <a:p>
            <a:r>
              <a:rPr lang="en-US" dirty="0"/>
              <a:t>Studies were done in Shewa </a:t>
            </a:r>
            <a:r>
              <a:rPr lang="en-US" dirty="0" err="1"/>
              <a:t>Robit</a:t>
            </a:r>
            <a:r>
              <a:rPr lang="en-US" dirty="0"/>
              <a:t> and </a:t>
            </a:r>
            <a:r>
              <a:rPr lang="en-US" dirty="0" err="1"/>
              <a:t>Hawassa</a:t>
            </a:r>
            <a:r>
              <a:rPr lang="en-US" dirty="0"/>
              <a:t> and found that these areas suffered the most from food insecurity and the diet that they did have was very low in protein and lacked vegetables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H</a:t>
            </a:r>
            <a:r>
              <a:rPr lang="en-US" dirty="0" smtClean="0"/>
              <a:t>ope </a:t>
            </a:r>
            <a:r>
              <a:rPr lang="en-US" dirty="0"/>
              <a:t>to increase the production of fish and vegetables while saving on scarce resources such as </a:t>
            </a:r>
            <a:r>
              <a:rPr lang="en-US" dirty="0" smtClean="0"/>
              <a:t>water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Business models are being produced to establish </a:t>
            </a:r>
            <a:r>
              <a:rPr lang="en-US" dirty="0" err="1"/>
              <a:t>aquaponics</a:t>
            </a:r>
            <a:r>
              <a:rPr lang="en-US" dirty="0"/>
              <a:t> systems can be produced without external funding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3620" y="2440939"/>
            <a:ext cx="34036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272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Nutrition/Health in </a:t>
            </a:r>
            <a:r>
              <a:rPr lang="en-US" dirty="0"/>
              <a:t>E</a:t>
            </a:r>
            <a:r>
              <a:rPr lang="en-US" dirty="0" smtClean="0"/>
              <a:t>thiopia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Twenty-nine percent of Ethiopian women are </a:t>
            </a:r>
            <a:r>
              <a:rPr lang="en-US" dirty="0" smtClean="0"/>
              <a:t>malnourished</a:t>
            </a:r>
          </a:p>
          <a:p>
            <a:r>
              <a:rPr lang="en-US" dirty="0" smtClean="0"/>
              <a:t>44 </a:t>
            </a:r>
            <a:r>
              <a:rPr lang="en-US" dirty="0"/>
              <a:t>percent of children suffer from chronic </a:t>
            </a:r>
            <a:r>
              <a:rPr lang="en-US" dirty="0" smtClean="0"/>
              <a:t>under-nutrition</a:t>
            </a:r>
          </a:p>
          <a:p>
            <a:r>
              <a:rPr lang="en-US" dirty="0"/>
              <a:t>Undernutrition is an underlying cause of 53 percent of infant and child </a:t>
            </a:r>
            <a:r>
              <a:rPr lang="en-US" dirty="0" smtClean="0"/>
              <a:t>deaths</a:t>
            </a:r>
          </a:p>
          <a:p>
            <a:r>
              <a:rPr lang="en-US" dirty="0" smtClean="0"/>
              <a:t>Lack </a:t>
            </a:r>
            <a:r>
              <a:rPr lang="en-US" dirty="0"/>
              <a:t>of dietary diversity and micronutrient-dense food </a:t>
            </a:r>
            <a:r>
              <a:rPr lang="en-US" dirty="0" smtClean="0"/>
              <a:t>consumption contribute </a:t>
            </a:r>
            <a:r>
              <a:rPr lang="en-US" dirty="0"/>
              <a:t>to the high rates of child </a:t>
            </a:r>
            <a:r>
              <a:rPr lang="en-US" dirty="0" smtClean="0"/>
              <a:t>undernutrition</a:t>
            </a:r>
          </a:p>
          <a:p>
            <a:r>
              <a:rPr lang="en-US" dirty="0"/>
              <a:t>One quarter of women of reproductive age are undernourished</a:t>
            </a:r>
            <a:r>
              <a:rPr lang="en-US" dirty="0" smtClean="0"/>
              <a:t>,</a:t>
            </a:r>
          </a:p>
          <a:p>
            <a:pPr lvl="1"/>
            <a:r>
              <a:rPr lang="en-US" dirty="0" smtClean="0"/>
              <a:t>Causes: low </a:t>
            </a:r>
            <a:r>
              <a:rPr lang="en-US" dirty="0"/>
              <a:t>birth weight, short stature, lower resistance to infections, and higher risk of disease and death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8993" y="0"/>
            <a:ext cx="4113007" cy="2737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0357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Model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Charity</a:t>
            </a:r>
          </a:p>
          <a:p>
            <a:pPr lvl="1"/>
            <a:r>
              <a:rPr lang="en-US" dirty="0" smtClean="0"/>
              <a:t>The supplies to get started will be given including the pumps, piping, seeds, and constructible beds </a:t>
            </a:r>
          </a:p>
          <a:p>
            <a:pPr lvl="1"/>
            <a:r>
              <a:rPr lang="en-US" dirty="0" smtClean="0"/>
              <a:t>What will not be supplied - Fish, Water, continued support of system</a:t>
            </a:r>
          </a:p>
          <a:p>
            <a:r>
              <a:rPr lang="en-US" dirty="0" smtClean="0"/>
              <a:t>Grassroots</a:t>
            </a:r>
          </a:p>
          <a:p>
            <a:pPr lvl="1"/>
            <a:r>
              <a:rPr lang="en-US" dirty="0" smtClean="0"/>
              <a:t>Once the system has been built the systems will be maintained by the community </a:t>
            </a:r>
          </a:p>
          <a:p>
            <a:pPr lvl="1"/>
            <a:r>
              <a:rPr lang="en-US" dirty="0" smtClean="0"/>
              <a:t>This will include changing water, monitoring the fish and health of plants, making sure the system stays running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289" y="11395"/>
            <a:ext cx="4472492" cy="2517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8002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Ethiopia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634809"/>
            <a:ext cx="8192346" cy="3880773"/>
          </a:xfrm>
        </p:spPr>
        <p:txBody>
          <a:bodyPr/>
          <a:lstStyle/>
          <a:p>
            <a:r>
              <a:rPr lang="en-US" dirty="0"/>
              <a:t>population </a:t>
            </a:r>
            <a:r>
              <a:rPr lang="en-US" dirty="0" smtClean="0"/>
              <a:t>growth </a:t>
            </a:r>
            <a:r>
              <a:rPr lang="en-US" dirty="0"/>
              <a:t>has led to water shortages and land </a:t>
            </a:r>
            <a:r>
              <a:rPr lang="en-US" dirty="0" smtClean="0"/>
              <a:t>degradation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5 case studies found that </a:t>
            </a:r>
            <a:r>
              <a:rPr lang="en-US" dirty="0" err="1"/>
              <a:t>aquaponics</a:t>
            </a:r>
            <a:r>
              <a:rPr lang="en-US" dirty="0"/>
              <a:t> do actually reduce water and land use compared to conventional </a:t>
            </a:r>
            <a:r>
              <a:rPr lang="en-US" dirty="0" smtClean="0"/>
              <a:t>agriculture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current difficulties is the lack of quality fish </a:t>
            </a:r>
            <a:r>
              <a:rPr lang="en-US" dirty="0" smtClean="0"/>
              <a:t>– feed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Black Soldier Fly Larvae could be helpful in producing a renewable source of food for the </a:t>
            </a:r>
            <a:r>
              <a:rPr lang="en-US" dirty="0" smtClean="0"/>
              <a:t>fish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53261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Soldier Fly Larvae (BSFL)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100406" cy="3880773"/>
          </a:xfrm>
        </p:spPr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potential benefits are</a:t>
            </a:r>
            <a:r>
              <a:rPr lang="en-US" dirty="0"/>
              <a:t>: reduction of costs, independency of waste </a:t>
            </a:r>
            <a:r>
              <a:rPr lang="en-US" dirty="0" smtClean="0"/>
              <a:t>reduction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downsides are the difficulty of the breeding process, insufficient breeding quality, fear for disease and the amount of </a:t>
            </a:r>
            <a:r>
              <a:rPr lang="en-US" dirty="0" smtClean="0"/>
              <a:t>labor </a:t>
            </a:r>
            <a:r>
              <a:rPr lang="en-US" dirty="0"/>
              <a:t>needed for the breeding process to occur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00" y="2160588"/>
            <a:ext cx="3202562" cy="2914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2667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we had more time…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557606" cy="3880773"/>
          </a:xfrm>
        </p:spPr>
        <p:txBody>
          <a:bodyPr/>
          <a:lstStyle/>
          <a:p>
            <a:r>
              <a:rPr lang="en-US" dirty="0" smtClean="0"/>
              <a:t>Do more research on ways to reduce the cost of material for an </a:t>
            </a:r>
            <a:r>
              <a:rPr lang="en-US" dirty="0" err="1" smtClean="0"/>
              <a:t>aquaponics</a:t>
            </a:r>
            <a:r>
              <a:rPr lang="en-US" dirty="0" smtClean="0"/>
              <a:t> system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Get in touch with organization or local people on the ground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048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Aquaponics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Sustainable plant growing system</a:t>
            </a:r>
          </a:p>
          <a:p>
            <a:r>
              <a:rPr lang="en-US" dirty="0" smtClean="0"/>
              <a:t>Consists of plants, water, fish, </a:t>
            </a:r>
          </a:p>
          <a:p>
            <a:pPr marL="0" indent="0">
              <a:buNone/>
            </a:pPr>
            <a:r>
              <a:rPr lang="en-US" dirty="0" smtClean="0"/>
              <a:t>	and bacteria</a:t>
            </a:r>
          </a:p>
          <a:p>
            <a:r>
              <a:rPr lang="en-US" dirty="0" smtClean="0"/>
              <a:t>A continuous system that works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together to clean and feed each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part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6300" y="1562100"/>
            <a:ext cx="4207702" cy="3714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412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57250"/>
          </a:xfrm>
        </p:spPr>
        <p:txBody>
          <a:bodyPr/>
          <a:lstStyle/>
          <a:p>
            <a:r>
              <a:rPr lang="en-US" dirty="0" smtClean="0"/>
              <a:t>Two Kinds of Systems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1665289"/>
            <a:ext cx="4184035" cy="3880772"/>
          </a:xfrm>
        </p:spPr>
        <p:txBody>
          <a:bodyPr/>
          <a:lstStyle/>
          <a:p>
            <a:r>
              <a:rPr lang="en-US" b="1" dirty="0" smtClean="0"/>
              <a:t>Media-based (gravel bed system)</a:t>
            </a:r>
          </a:p>
          <a:p>
            <a:r>
              <a:rPr lang="en-US" dirty="0" smtClean="0"/>
              <a:t>Water from fish tank circulated through rocks</a:t>
            </a:r>
          </a:p>
          <a:p>
            <a:r>
              <a:rPr lang="en-US" dirty="0" smtClean="0"/>
              <a:t>allows plants to access nutrients</a:t>
            </a:r>
          </a:p>
          <a:p>
            <a:r>
              <a:rPr lang="en-US" dirty="0" smtClean="0"/>
              <a:t>Can either be continuous pump or flood and drain method</a:t>
            </a:r>
          </a:p>
          <a:p>
            <a:r>
              <a:rPr lang="en-US" dirty="0" smtClean="0"/>
              <a:t>Best with rooted plants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68" y="1665289"/>
            <a:ext cx="4184034" cy="3880773"/>
          </a:xfrm>
        </p:spPr>
        <p:txBody>
          <a:bodyPr/>
          <a:lstStyle/>
          <a:p>
            <a:r>
              <a:rPr lang="en-US" b="1" dirty="0" smtClean="0"/>
              <a:t>Deep water culture</a:t>
            </a:r>
          </a:p>
          <a:p>
            <a:r>
              <a:rPr lang="en-US" dirty="0" smtClean="0"/>
              <a:t>Plants float above the water in foam “raft”</a:t>
            </a:r>
          </a:p>
          <a:p>
            <a:r>
              <a:rPr lang="en-US" dirty="0" smtClean="0"/>
              <a:t>Roots dangle into water</a:t>
            </a:r>
          </a:p>
          <a:p>
            <a:r>
              <a:rPr lang="en-US" dirty="0" smtClean="0"/>
              <a:t>Uses more water, which provides stable water temperature for plants/fish</a:t>
            </a:r>
          </a:p>
          <a:p>
            <a:r>
              <a:rPr lang="en-US" dirty="0" smtClean="0"/>
              <a:t>Best for leafy greens and herbs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260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/>
              <a:t>A</a:t>
            </a:r>
            <a:r>
              <a:rPr lang="en-US" dirty="0" err="1" smtClean="0"/>
              <a:t>quaponics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Uses 90% less water than current</a:t>
            </a:r>
          </a:p>
          <a:p>
            <a:pPr marL="0" indent="0">
              <a:buNone/>
            </a:pPr>
            <a:r>
              <a:rPr lang="en-US" sz="2400" dirty="0" smtClean="0"/>
              <a:t>	 </a:t>
            </a:r>
            <a:r>
              <a:rPr lang="en-US" sz="2400" dirty="0"/>
              <a:t>agricultural systems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Also allows the growth and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breeding of fish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Ability to grow indoors when 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outside environment is not</a:t>
            </a:r>
          </a:p>
          <a:p>
            <a:pPr marL="0" indent="0">
              <a:buNone/>
            </a:pPr>
            <a:r>
              <a:rPr lang="en-US" sz="2400" dirty="0"/>
              <a:t>	</a:t>
            </a:r>
            <a:r>
              <a:rPr lang="en-US" sz="2400" dirty="0" smtClean="0"/>
              <a:t> favorable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750" y="1574799"/>
            <a:ext cx="3257550" cy="4178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046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Conversation with </a:t>
            </a:r>
            <a:r>
              <a:rPr lang="en-US" dirty="0" err="1" smtClean="0"/>
              <a:t>PolyPonics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566229"/>
            <a:ext cx="8596668" cy="3880773"/>
          </a:xfrm>
        </p:spPr>
        <p:txBody>
          <a:bodyPr/>
          <a:lstStyle/>
          <a:p>
            <a:r>
              <a:rPr lang="en-US" dirty="0"/>
              <a:t>Deep root (in water) successes: mint, basil, leafy </a:t>
            </a:r>
            <a:r>
              <a:rPr lang="en-US" dirty="0" smtClean="0"/>
              <a:t>greens</a:t>
            </a:r>
          </a:p>
          <a:p>
            <a:r>
              <a:rPr lang="en-US" dirty="0"/>
              <a:t>Flood and drain beds successes: tomatoes, green beans, </a:t>
            </a:r>
            <a:r>
              <a:rPr lang="en-US" dirty="0" smtClean="0"/>
              <a:t>squash</a:t>
            </a:r>
          </a:p>
          <a:p>
            <a:r>
              <a:rPr lang="en-US" dirty="0" smtClean="0"/>
              <a:t>NOT celery, “</a:t>
            </a:r>
            <a:r>
              <a:rPr lang="en-US" dirty="0" err="1" smtClean="0"/>
              <a:t>Aquaponics</a:t>
            </a:r>
            <a:r>
              <a:rPr lang="en-US" dirty="0" smtClean="0"/>
              <a:t> celery tastes like broken dreams”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02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Ideas of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3" y="1701209"/>
            <a:ext cx="4213643" cy="434015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Horticulture Therapy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Sustainable and healthy food source for prisons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Sustainable food for developing countries short on water or with difficult weather patterns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38243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Aquaponics</a:t>
            </a:r>
            <a:r>
              <a:rPr lang="en-US" dirty="0" smtClean="0"/>
              <a:t> as Horticulture Therapy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488559"/>
            <a:ext cx="4447559" cy="4552804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Growing and caring for plants is shown to improve mental health</a:t>
            </a:r>
          </a:p>
          <a:p>
            <a:r>
              <a:rPr lang="en-US" sz="2400" dirty="0" err="1" smtClean="0"/>
              <a:t>Aquaponics</a:t>
            </a:r>
            <a:r>
              <a:rPr lang="en-US" sz="2400" dirty="0" smtClean="0"/>
              <a:t> would be a sustainable way to grow plants as food </a:t>
            </a:r>
          </a:p>
          <a:p>
            <a:r>
              <a:rPr lang="en-US" sz="2400" dirty="0" smtClean="0"/>
              <a:t>Easy to grow</a:t>
            </a:r>
          </a:p>
          <a:p>
            <a:r>
              <a:rPr lang="en-US" sz="2400" dirty="0" smtClean="0"/>
              <a:t>Gives the person a sense of responsibility and purpose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4663" y="1930400"/>
            <a:ext cx="3613449" cy="2755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934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it didn’t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4383764" cy="3880773"/>
          </a:xfrm>
        </p:spPr>
        <p:txBody>
          <a:bodyPr/>
          <a:lstStyle/>
          <a:p>
            <a:r>
              <a:rPr lang="en-US" dirty="0" smtClean="0"/>
              <a:t>When an </a:t>
            </a:r>
            <a:r>
              <a:rPr lang="en-US" dirty="0" err="1" smtClean="0"/>
              <a:t>aquaponics</a:t>
            </a:r>
            <a:r>
              <a:rPr lang="en-US" dirty="0" smtClean="0"/>
              <a:t> system dies, there is a lot of death</a:t>
            </a:r>
          </a:p>
          <a:p>
            <a:r>
              <a:rPr lang="en-US" dirty="0" smtClean="0"/>
              <a:t>Dead plants</a:t>
            </a:r>
          </a:p>
          <a:p>
            <a:r>
              <a:rPr lang="en-US" dirty="0" smtClean="0"/>
              <a:t>Dead fish</a:t>
            </a:r>
          </a:p>
          <a:p>
            <a:r>
              <a:rPr lang="en-US" dirty="0" smtClean="0"/>
              <a:t>Dirty water</a:t>
            </a:r>
          </a:p>
          <a:p>
            <a:r>
              <a:rPr lang="en-US" dirty="0" smtClean="0"/>
              <a:t>Not a good end result for a horticulture therapy garden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1097" y="2160588"/>
            <a:ext cx="3921301" cy="293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420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Aquaponics</a:t>
            </a:r>
            <a:r>
              <a:rPr lang="en-US" dirty="0" smtClean="0"/>
              <a:t> as a prison food source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2160589"/>
            <a:ext cx="6409266" cy="3880773"/>
          </a:xfrm>
        </p:spPr>
        <p:txBody>
          <a:bodyPr/>
          <a:lstStyle/>
          <a:p>
            <a:r>
              <a:rPr lang="en-US" dirty="0" smtClean="0"/>
              <a:t>In </a:t>
            </a:r>
            <a:r>
              <a:rPr lang="en-US" dirty="0"/>
              <a:t>many prisons across the US, inmates only rarely receive eggs, dairy or meat and fresh fruit and vegetables are sometimes banned altogether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err="1" smtClean="0"/>
              <a:t>Aquaponics</a:t>
            </a:r>
            <a:r>
              <a:rPr lang="en-US" dirty="0" smtClean="0"/>
              <a:t> could be used to grow fresh produce in an easy, sustainable way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731835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20883</TotalTime>
  <Words>683</Words>
  <Application>Microsoft Macintosh PowerPoint</Application>
  <PresentationFormat>Widescreen</PresentationFormat>
  <Paragraphs>96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Trebuchet MS</vt:lpstr>
      <vt:lpstr>Wingdings 3</vt:lpstr>
      <vt:lpstr>Arial</vt:lpstr>
      <vt:lpstr>Facet</vt:lpstr>
      <vt:lpstr>Aquaponics</vt:lpstr>
      <vt:lpstr>What is Aquaponics?</vt:lpstr>
      <vt:lpstr>Two Kinds of Systems</vt:lpstr>
      <vt:lpstr>Why Aquaponics?</vt:lpstr>
      <vt:lpstr>Conversation with PolyPonics</vt:lpstr>
      <vt:lpstr> Ideas of Implementation</vt:lpstr>
      <vt:lpstr>Aquaponics as Horticulture Therapy</vt:lpstr>
      <vt:lpstr>Why it didn’t work</vt:lpstr>
      <vt:lpstr>Aquaponics as a prison food source</vt:lpstr>
      <vt:lpstr>Why it didn’t work</vt:lpstr>
      <vt:lpstr>Final decision: Aquaponics in Ethiopia</vt:lpstr>
      <vt:lpstr>Nutrition/Health in Ethiopia </vt:lpstr>
      <vt:lpstr>Development Model </vt:lpstr>
      <vt:lpstr>Why Ethiopia</vt:lpstr>
      <vt:lpstr>Black Soldier Fly Larvae (BSFL)</vt:lpstr>
      <vt:lpstr>If we had more time…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Aquaponics</dc:title>
  <dc:creator>avalonjohnson1@gmail.com</dc:creator>
  <cp:lastModifiedBy>Bailey Fuller</cp:lastModifiedBy>
  <cp:revision>22</cp:revision>
  <dcterms:created xsi:type="dcterms:W3CDTF">2017-11-18T17:37:56Z</dcterms:created>
  <dcterms:modified xsi:type="dcterms:W3CDTF">2017-12-05T22:41:56Z</dcterms:modified>
</cp:coreProperties>
</file>